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9.xml" ContentType="application/vnd.openxmlformats-officedocument.presentationml.slid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Override2.xml" ContentType="application/vnd.openxmlformats-officedocument.themeOverride+xml"/>
  <Override PartName="/ppt/theme/themeOverride1.xml" ContentType="application/vnd.openxmlformats-officedocument.themeOverrid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80" r:id="rId2"/>
    <p:sldId id="256" r:id="rId3"/>
    <p:sldId id="257" r:id="rId4"/>
    <p:sldId id="258" r:id="rId5"/>
    <p:sldId id="260" r:id="rId6"/>
    <p:sldId id="279" r:id="rId7"/>
    <p:sldId id="259" r:id="rId8"/>
    <p:sldId id="271" r:id="rId9"/>
    <p:sldId id="272" r:id="rId10"/>
    <p:sldId id="273" r:id="rId11"/>
    <p:sldId id="262" r:id="rId12"/>
    <p:sldId id="274" r:id="rId13"/>
    <p:sldId id="275" r:id="rId14"/>
    <p:sldId id="263" r:id="rId15"/>
    <p:sldId id="264" r:id="rId16"/>
    <p:sldId id="265" r:id="rId17"/>
    <p:sldId id="266" r:id="rId18"/>
    <p:sldId id="267" r:id="rId19"/>
    <p:sldId id="268" r:id="rId20"/>
    <p:sldId id="276" r:id="rId21"/>
    <p:sldId id="277" r:id="rId22"/>
    <p:sldId id="278" r:id="rId23"/>
  </p:sldIdLst>
  <p:sldSz cx="9144000" cy="5143500" type="screen16x9"/>
  <p:notesSz cx="6858000" cy="9144000"/>
  <p:defaultTextStyle>
    <a:defPPr>
      <a:defRPr lang="en-US"/>
    </a:defPPr>
    <a:lvl1pPr marL="0" algn="l" defTabSz="70326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1634" algn="l" defTabSz="70326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03269" algn="l" defTabSz="70326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54903" algn="l" defTabSz="70326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06537" algn="l" defTabSz="70326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58172" algn="l" defTabSz="70326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09806" algn="l" defTabSz="70326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61440" algn="l" defTabSz="70326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13075" algn="l" defTabSz="70326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94660"/>
  </p:normalViewPr>
  <p:slideViewPr>
    <p:cSldViewPr>
      <p:cViewPr>
        <p:scale>
          <a:sx n="75" d="100"/>
          <a:sy n="75" d="100"/>
        </p:scale>
        <p:origin x="-1272" y="-108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2BF2E2-4DD1-4870-8646-0688519170AD}" type="datetimeFigureOut">
              <a:rPr lang="en-US" smtClean="0"/>
              <a:pPr/>
              <a:t>24/09/2013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06719D-DB4C-4FCB-946D-A9728330C12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6719D-DB4C-4FCB-946D-A9728330C12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6719D-DB4C-4FCB-946D-A9728330C123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1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03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54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065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58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098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61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13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AD6DE-4F0D-4421-B086-5886030B49AA}" type="datetimeFigureOut">
              <a:rPr lang="en-US" smtClean="0"/>
              <a:pPr/>
              <a:t>24/09/2013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F4318-A617-41E4-B436-49F1FABA06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0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AD6DE-4F0D-4421-B086-5886030B49AA}" type="datetimeFigureOut">
              <a:rPr lang="en-US" smtClean="0"/>
              <a:pPr/>
              <a:t>24/09/2013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F4318-A617-41E4-B436-49F1FABA06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0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AD6DE-4F0D-4421-B086-5886030B49AA}" type="datetimeFigureOut">
              <a:rPr lang="en-US" smtClean="0"/>
              <a:pPr/>
              <a:t>24/09/2013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F4318-A617-41E4-B436-49F1FABA06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0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AD6DE-4F0D-4421-B086-5886030B49AA}" type="datetimeFigureOut">
              <a:rPr lang="en-US" smtClean="0"/>
              <a:pPr/>
              <a:t>24/09/2013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F4318-A617-41E4-B436-49F1FABA06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0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6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516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0326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54903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0653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5817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0980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6144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1307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AD6DE-4F0D-4421-B086-5886030B49AA}" type="datetimeFigureOut">
              <a:rPr lang="en-US" smtClean="0"/>
              <a:pPr/>
              <a:t>24/09/2013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F4318-A617-41E4-B436-49F1FABA06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0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200151"/>
            <a:ext cx="4038600" cy="339447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AD6DE-4F0D-4421-B086-5886030B49AA}" type="datetimeFigureOut">
              <a:rPr lang="en-US" smtClean="0"/>
              <a:pPr/>
              <a:t>24/09/2013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F4318-A617-41E4-B436-49F1FABA06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0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51634" indent="0">
              <a:buNone/>
              <a:defRPr sz="1500" b="1"/>
            </a:lvl2pPr>
            <a:lvl3pPr marL="703269" indent="0">
              <a:buNone/>
              <a:defRPr sz="1400" b="1"/>
            </a:lvl3pPr>
            <a:lvl4pPr marL="1054903" indent="0">
              <a:buNone/>
              <a:defRPr sz="1200" b="1"/>
            </a:lvl4pPr>
            <a:lvl5pPr marL="1406537" indent="0">
              <a:buNone/>
              <a:defRPr sz="1200" b="1"/>
            </a:lvl5pPr>
            <a:lvl6pPr marL="1758172" indent="0">
              <a:buNone/>
              <a:defRPr sz="1200" b="1"/>
            </a:lvl6pPr>
            <a:lvl7pPr marL="2109806" indent="0">
              <a:buNone/>
              <a:defRPr sz="1200" b="1"/>
            </a:lvl7pPr>
            <a:lvl8pPr marL="2461440" indent="0">
              <a:buNone/>
              <a:defRPr sz="1200" b="1"/>
            </a:lvl8pPr>
            <a:lvl9pPr marL="2813075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51634" indent="0">
              <a:buNone/>
              <a:defRPr sz="1500" b="1"/>
            </a:lvl2pPr>
            <a:lvl3pPr marL="703269" indent="0">
              <a:buNone/>
              <a:defRPr sz="1400" b="1"/>
            </a:lvl3pPr>
            <a:lvl4pPr marL="1054903" indent="0">
              <a:buNone/>
              <a:defRPr sz="1200" b="1"/>
            </a:lvl4pPr>
            <a:lvl5pPr marL="1406537" indent="0">
              <a:buNone/>
              <a:defRPr sz="1200" b="1"/>
            </a:lvl5pPr>
            <a:lvl6pPr marL="1758172" indent="0">
              <a:buNone/>
              <a:defRPr sz="1200" b="1"/>
            </a:lvl6pPr>
            <a:lvl7pPr marL="2109806" indent="0">
              <a:buNone/>
              <a:defRPr sz="1200" b="1"/>
            </a:lvl7pPr>
            <a:lvl8pPr marL="2461440" indent="0">
              <a:buNone/>
              <a:defRPr sz="1200" b="1"/>
            </a:lvl8pPr>
            <a:lvl9pPr marL="2813075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AD6DE-4F0D-4421-B086-5886030B49AA}" type="datetimeFigureOut">
              <a:rPr lang="en-US" smtClean="0"/>
              <a:pPr/>
              <a:t>24/09/2013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F4318-A617-41E4-B436-49F1FABA06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0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AD6DE-4F0D-4421-B086-5886030B49AA}" type="datetimeFigureOut">
              <a:rPr lang="en-US" smtClean="0"/>
              <a:pPr/>
              <a:t>24/09/2013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F4318-A617-41E4-B436-49F1FABA06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0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AD6DE-4F0D-4421-B086-5886030B49AA}" type="datetimeFigureOut">
              <a:rPr lang="en-US" smtClean="0"/>
              <a:pPr/>
              <a:t>24/09/2013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F4318-A617-41E4-B436-49F1FABA06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0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51634" indent="0">
              <a:buNone/>
              <a:defRPr sz="900"/>
            </a:lvl2pPr>
            <a:lvl3pPr marL="703269" indent="0">
              <a:buNone/>
              <a:defRPr sz="800"/>
            </a:lvl3pPr>
            <a:lvl4pPr marL="1054903" indent="0">
              <a:buNone/>
              <a:defRPr sz="700"/>
            </a:lvl4pPr>
            <a:lvl5pPr marL="1406537" indent="0">
              <a:buNone/>
              <a:defRPr sz="700"/>
            </a:lvl5pPr>
            <a:lvl6pPr marL="1758172" indent="0">
              <a:buNone/>
              <a:defRPr sz="700"/>
            </a:lvl6pPr>
            <a:lvl7pPr marL="2109806" indent="0">
              <a:buNone/>
              <a:defRPr sz="700"/>
            </a:lvl7pPr>
            <a:lvl8pPr marL="2461440" indent="0">
              <a:buNone/>
              <a:defRPr sz="700"/>
            </a:lvl8pPr>
            <a:lvl9pPr marL="2813075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AD6DE-4F0D-4421-B086-5886030B49AA}" type="datetimeFigureOut">
              <a:rPr lang="en-US" smtClean="0"/>
              <a:pPr/>
              <a:t>24/09/2013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F4318-A617-41E4-B436-49F1FABA06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0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9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9" y="459582"/>
            <a:ext cx="5486400" cy="3086100"/>
          </a:xfrm>
        </p:spPr>
        <p:txBody>
          <a:bodyPr/>
          <a:lstStyle>
            <a:lvl1pPr marL="0" indent="0">
              <a:buNone/>
              <a:defRPr sz="2500"/>
            </a:lvl1pPr>
            <a:lvl2pPr marL="351634" indent="0">
              <a:buNone/>
              <a:defRPr sz="2200"/>
            </a:lvl2pPr>
            <a:lvl3pPr marL="703269" indent="0">
              <a:buNone/>
              <a:defRPr sz="1800"/>
            </a:lvl3pPr>
            <a:lvl4pPr marL="1054903" indent="0">
              <a:buNone/>
              <a:defRPr sz="1500"/>
            </a:lvl4pPr>
            <a:lvl5pPr marL="1406537" indent="0">
              <a:buNone/>
              <a:defRPr sz="1500"/>
            </a:lvl5pPr>
            <a:lvl6pPr marL="1758172" indent="0">
              <a:buNone/>
              <a:defRPr sz="1500"/>
            </a:lvl6pPr>
            <a:lvl7pPr marL="2109806" indent="0">
              <a:buNone/>
              <a:defRPr sz="1500"/>
            </a:lvl7pPr>
            <a:lvl8pPr marL="2461440" indent="0">
              <a:buNone/>
              <a:defRPr sz="1500"/>
            </a:lvl8pPr>
            <a:lvl9pPr marL="2813075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9" y="4025503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51634" indent="0">
              <a:buNone/>
              <a:defRPr sz="900"/>
            </a:lvl2pPr>
            <a:lvl3pPr marL="703269" indent="0">
              <a:buNone/>
              <a:defRPr sz="800"/>
            </a:lvl3pPr>
            <a:lvl4pPr marL="1054903" indent="0">
              <a:buNone/>
              <a:defRPr sz="700"/>
            </a:lvl4pPr>
            <a:lvl5pPr marL="1406537" indent="0">
              <a:buNone/>
              <a:defRPr sz="700"/>
            </a:lvl5pPr>
            <a:lvl6pPr marL="1758172" indent="0">
              <a:buNone/>
              <a:defRPr sz="700"/>
            </a:lvl6pPr>
            <a:lvl7pPr marL="2109806" indent="0">
              <a:buNone/>
              <a:defRPr sz="700"/>
            </a:lvl7pPr>
            <a:lvl8pPr marL="2461440" indent="0">
              <a:buNone/>
              <a:defRPr sz="700"/>
            </a:lvl8pPr>
            <a:lvl9pPr marL="2813075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AD6DE-4F0D-4421-B086-5886030B49AA}" type="datetimeFigureOut">
              <a:rPr lang="en-US" smtClean="0"/>
              <a:pPr/>
              <a:t>24/09/2013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F4318-A617-41E4-B436-49F1FABA06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0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70327" tIns="35163" rIns="70327" bIns="3516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70327" tIns="35163" rIns="70327" bIns="3516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70327" tIns="35163" rIns="70327" bIns="35163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0AD6DE-4F0D-4421-B086-5886030B49AA}" type="datetimeFigureOut">
              <a:rPr lang="en-US" smtClean="0"/>
              <a:pPr/>
              <a:t>24/09/2013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4767263"/>
            <a:ext cx="2895600" cy="273844"/>
          </a:xfrm>
          <a:prstGeom prst="rect">
            <a:avLst/>
          </a:prstGeom>
        </p:spPr>
        <p:txBody>
          <a:bodyPr vert="horz" lIns="70327" tIns="35163" rIns="70327" bIns="35163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70327" tIns="35163" rIns="70327" bIns="35163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8F4318-A617-41E4-B436-49F1FABA06A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10000">
    <p:fade/>
  </p:transition>
  <p:txStyles>
    <p:titleStyle>
      <a:lvl1pPr algn="ctr" defTabSz="703269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3726" indent="-263726" algn="l" defTabSz="703269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06" indent="-219771" algn="l" defTabSz="703269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79086" indent="-175817" algn="l" defTabSz="703269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30720" indent="-175817" algn="l" defTabSz="703269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82355" indent="-175817" algn="l" defTabSz="703269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33989" indent="-175817" algn="l" defTabSz="703269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623" indent="-175817" algn="l" defTabSz="703269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37258" indent="-175817" algn="l" defTabSz="703269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88892" indent="-175817" algn="l" defTabSz="703269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0326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1634" algn="l" defTabSz="70326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03269" algn="l" defTabSz="70326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54903" algn="l" defTabSz="70326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06537" algn="l" defTabSz="70326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58172" algn="l" defTabSz="70326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09806" algn="l" defTabSz="70326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61440" algn="l" defTabSz="70326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13075" algn="l" defTabSz="70326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1000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Noriyuki Higashiyama.jpe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019800" y="540750"/>
            <a:ext cx="1652055" cy="2412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343400" y="3223558"/>
            <a:ext cx="4800600" cy="1938992"/>
          </a:xfrm>
          <a:prstGeom prst="rect">
            <a:avLst/>
          </a:prstGeom>
          <a:solidFill>
            <a:schemeClr val="accent2">
              <a:lumMod val="20000"/>
              <a:lumOff val="80000"/>
              <a:alpha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b="1" u="sng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Bác</a:t>
            </a:r>
            <a:r>
              <a:rPr lang="en-US" sz="2400" b="1" u="sng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u="sng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sỹ</a:t>
            </a:r>
            <a:r>
              <a:rPr lang="en-US" sz="2400" b="1" u="sng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u="sng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Asaba</a:t>
            </a:r>
            <a:r>
              <a:rPr lang="en-US" sz="2400" b="1" u="sng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u="sng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Sakitaro</a:t>
            </a:r>
            <a:endParaRPr lang="en-US" sz="2400" b="1" u="sng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thân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Phan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Bội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Châu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giúp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đỡ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ông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hết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lòng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thời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gian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ông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hoạt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Nhật</a:t>
            </a:r>
            <a:endParaRPr lang="en-US" sz="2400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 spd="slow"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uynh Dong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865600" y="552450"/>
            <a:ext cx="1602000" cy="24110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4343400" y="3352621"/>
            <a:ext cx="4800600" cy="1200329"/>
          </a:xfrm>
          <a:prstGeom prst="rect">
            <a:avLst/>
          </a:prstGeom>
          <a:solidFill>
            <a:schemeClr val="accent2">
              <a:lumMod val="20000"/>
              <a:lumOff val="80000"/>
              <a:alpha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Nam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diễn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Việt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Nam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nổi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tiếng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u="sng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Huỳnh</a:t>
            </a:r>
            <a:r>
              <a:rPr lang="en-US" sz="2400" b="1" u="sng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u="sng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Đông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đảm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nhiệm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vai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chính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</p:spTree>
  </p:cSld>
  <p:clrMapOvr>
    <a:masterClrMapping/>
  </p:clrMapOvr>
  <p:transition spd="slow"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uynh Dong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865600" y="539750"/>
            <a:ext cx="1602000" cy="24110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343400" y="2952750"/>
            <a:ext cx="4800600" cy="2215991"/>
          </a:xfrm>
          <a:prstGeom prst="rect">
            <a:avLst/>
          </a:prstGeom>
          <a:solidFill>
            <a:schemeClr val="accent2">
              <a:lumMod val="20000"/>
              <a:lumOff val="80000"/>
              <a:alpha val="75000"/>
            </a:schemeClr>
          </a:solidFill>
        </p:spPr>
        <p:txBody>
          <a:bodyPr wrap="square" lIns="144000" tIns="0" rIns="144000" bIns="0" rtlCol="0">
            <a:spAutoFit/>
          </a:bodyPr>
          <a:lstStyle/>
          <a:p>
            <a:pPr lvl="0" algn="just"/>
            <a:r>
              <a:rPr lang="en-US" sz="2400" b="1" u="sng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Nguyễn </a:t>
            </a:r>
            <a:r>
              <a:rPr lang="en-US" sz="2400" b="1" u="sng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sz="2400" b="1" u="sng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Nam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Giám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đốc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Công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ty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May Á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Châu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điều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kiện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tác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kỳ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lạ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đối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Tetsuya: “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Phải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kho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báu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liên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Phan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Bội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Châu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”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uynh Dong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865600" y="590550"/>
            <a:ext cx="1602000" cy="24110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4419600" y="3223558"/>
            <a:ext cx="4572000" cy="1938992"/>
          </a:xfrm>
          <a:prstGeom prst="rect">
            <a:avLst/>
          </a:prstGeom>
          <a:solidFill>
            <a:schemeClr val="accent2">
              <a:lumMod val="20000"/>
              <a:lumOff val="80000"/>
              <a:alpha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Phan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Bội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Châu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chí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sĩ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yêu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nước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phát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phong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trào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Đông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Du sang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Nhật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Bản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đường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cứu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nước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đầu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thế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kỷ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20</a:t>
            </a:r>
            <a:endParaRPr lang="en-US" sz="24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an Phuong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867400" y="537050"/>
            <a:ext cx="1602000" cy="2403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343400" y="3592890"/>
            <a:ext cx="4800600" cy="1569660"/>
          </a:xfrm>
          <a:prstGeom prst="rect">
            <a:avLst/>
          </a:prstGeom>
          <a:solidFill>
            <a:schemeClr val="accent2">
              <a:lumMod val="20000"/>
              <a:lumOff val="80000"/>
              <a:alpha val="79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Diễn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Lan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Phương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vai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Lê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Hồng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Liên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vợ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sắp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cưới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Tetsuya.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Liên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cô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gái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mạnh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mẽ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tâm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lý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p:transition spd="slow"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na Ashida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638800" y="552450"/>
            <a:ext cx="1713677" cy="2412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419600" y="3333750"/>
            <a:ext cx="4495800" cy="1569660"/>
          </a:xfrm>
          <a:prstGeom prst="rect">
            <a:avLst/>
          </a:prstGeom>
          <a:solidFill>
            <a:schemeClr val="accent2">
              <a:lumMod val="20000"/>
              <a:lumOff val="80000"/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Diễn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nhí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tài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năng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Mana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Ashida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đảm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nhiệm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vai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bé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Sakura Suzuki – con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gái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riêng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Tetsuya</a:t>
            </a:r>
          </a:p>
        </p:txBody>
      </p:sp>
    </p:spTree>
  </p:cSld>
  <p:clrMapOvr>
    <a:masterClrMapping/>
  </p:clrMapOvr>
  <p:transition spd="slow"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emi takei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789400" y="565664"/>
            <a:ext cx="1602000" cy="23870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343400" y="3364290"/>
            <a:ext cx="4800600" cy="1569660"/>
          </a:xfrm>
          <a:prstGeom prst="rect">
            <a:avLst/>
          </a:prstGeom>
          <a:solidFill>
            <a:schemeClr val="accent2">
              <a:lumMod val="20000"/>
              <a:lumOff val="80000"/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Nữ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diễn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xinh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đẹp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Emi Takei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vai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diễn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Oiwa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Akane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nữ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y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tá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phụ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giúp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bác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sỹ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Sakitaro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. </a:t>
            </a:r>
          </a:p>
        </p:txBody>
      </p:sp>
    </p:spTree>
  </p:cSld>
  <p:clrMapOvr>
    <a:masterClrMapping/>
  </p:clrMapOvr>
  <p:transition spd="slow"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inh Minh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019800" y="608435"/>
            <a:ext cx="1620000" cy="23189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343400" y="3198158"/>
            <a:ext cx="4800600" cy="1938992"/>
          </a:xfrm>
          <a:prstGeom prst="rect">
            <a:avLst/>
          </a:prstGeom>
          <a:solidFill>
            <a:schemeClr val="accent2">
              <a:lumMod val="20000"/>
              <a:lumOff val="80000"/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Vai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diễn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Cường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hoàng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thân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triều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Nguyễn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Phan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Bội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Châu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thuyết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phục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sang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Nhật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cổ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vũ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phong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trào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Đông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Du do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Bình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Minh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đảm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nhiệm</a:t>
            </a:r>
            <a:endParaRPr lang="en-US" sz="2400" b="1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ng Dang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019800" y="578850"/>
            <a:ext cx="1695709" cy="2412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419600" y="3516690"/>
            <a:ext cx="4648200" cy="1569660"/>
          </a:xfrm>
          <a:prstGeom prst="rect">
            <a:avLst/>
          </a:prstGeom>
          <a:solidFill>
            <a:schemeClr val="accent2">
              <a:lumMod val="20000"/>
              <a:lumOff val="80000"/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Diễn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Hồng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Đăng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vai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Trần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Đông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Phong –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chí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sĩ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trẻ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yêu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nước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Phan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Bội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Châu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đưa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sang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Nhật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tập</a:t>
            </a:r>
            <a:endParaRPr lang="en-US" sz="2400" b="1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-1490127"/>
            <a:ext cx="4343400" cy="8710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ea typeface="Times New Roman" pitchFamily="18" charset="0"/>
              </a:rPr>
              <a:t>Hợp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ea typeface="Times New Roman" pitchFamily="18" charset="0"/>
              </a:rPr>
              <a:t>tác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ea typeface="Times New Roman" pitchFamily="18" charset="0"/>
              </a:rPr>
              <a:t>sản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ea typeface="Times New Roman" pitchFamily="18" charset="0"/>
              </a:rPr>
              <a:t>xuất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ea typeface="Times New Roman" pitchFamily="18" charset="0"/>
              </a:rPr>
              <a:t>: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ea typeface="Times New Roman" pitchFamily="18" charset="0"/>
              </a:rPr>
              <a:t>VTV – TBS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ea typeface="Times New Roman" pitchFamily="18" charset="0"/>
              </a:rPr>
              <a:t>Phụ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ea typeface="Times New Roman" pitchFamily="18" charset="0"/>
              </a:rPr>
              <a:t>trách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ea typeface="Times New Roman" pitchFamily="18" charset="0"/>
              </a:rPr>
              <a:t>dự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ea typeface="Times New Roman" pitchFamily="18" charset="0"/>
              </a:rPr>
              <a:t>án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ea typeface="Times New Roman" pitchFamily="18" charset="0"/>
              </a:rPr>
              <a:t>:  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ea typeface="Times New Roman" pitchFamily="18" charset="0"/>
              </a:rPr>
              <a:t>Hồ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ea typeface="Times New Roman" pitchFamily="18" charset="0"/>
              </a:rPr>
              <a:t>Kiên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ea typeface="Times New Roman" pitchFamily="18" charset="0"/>
              </a:rPr>
              <a:t> 		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ea typeface="Times New Roman" pitchFamily="18" charset="0"/>
              </a:rPr>
              <a:t>            	              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ea typeface="Times New Roman" pitchFamily="18" charset="0"/>
              </a:rPr>
              <a:t>Shintaro</a:t>
            </a:r>
            <a:r>
              <a:rPr lang="en-US" sz="1600" dirty="0" smtClean="0">
                <a:solidFill>
                  <a:srgbClr val="000099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ea typeface="Times New Roman" pitchFamily="18" charset="0"/>
              </a:rPr>
              <a:t>Hayashi 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ea typeface="Times New Roman" pitchFamily="18" charset="0"/>
              </a:rPr>
              <a:t>Chỉ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ea typeface="Times New Roman" pitchFamily="18" charset="0"/>
              </a:rPr>
              <a:t>đạo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ea typeface="Times New Roman" pitchFamily="18" charset="0"/>
              </a:rPr>
              <a:t>sản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ea typeface="Times New Roman" pitchFamily="18" charset="0"/>
              </a:rPr>
              <a:t>xuất</a:t>
            </a:r>
            <a:r>
              <a:rPr lang="en-US" sz="1600" b="1" dirty="0" smtClean="0">
                <a:solidFill>
                  <a:srgbClr val="000099"/>
                </a:solidFill>
                <a:latin typeface="Arial" pitchFamily="34" charset="0"/>
                <a:ea typeface="Times New Roman" pitchFamily="18" charset="0"/>
              </a:rPr>
              <a:t>: 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ea typeface="Times New Roman" pitchFamily="18" charset="0"/>
              </a:rPr>
              <a:t>NSƯT Đỗ Thanh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ea typeface="Times New Roman" pitchFamily="18" charset="0"/>
              </a:rPr>
              <a:t>Hải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ea typeface="Times New Roman" pitchFamily="18" charset="0"/>
              </a:rPr>
              <a:t>       	             </a:t>
            </a:r>
            <a:r>
              <a:rPr lang="en-US" sz="1600" dirty="0" smtClean="0">
                <a:solidFill>
                  <a:srgbClr val="000099"/>
                </a:solidFill>
                <a:latin typeface="Arial" pitchFamily="34" charset="0"/>
                <a:ea typeface="Times New Roman" pitchFamily="18" charset="0"/>
              </a:rPr>
              <a:t>  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ea typeface="Times New Roman" pitchFamily="18" charset="0"/>
              </a:rPr>
              <a:t>Tsuyoshi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ea typeface="Times New Roman" pitchFamily="18" charset="0"/>
              </a:rPr>
              <a:t> 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ea typeface="Times New Roman" pitchFamily="18" charset="0"/>
              </a:rPr>
              <a:t>Katayama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            Masato Endo </a:t>
            </a:r>
            <a:b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ea typeface="Times New Roman" pitchFamily="18" charset="0"/>
              </a:rPr>
              <a:t>Tổng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ea typeface="Times New Roman" pitchFamily="18" charset="0"/>
              </a:rPr>
              <a:t>đạo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ea typeface="Times New Roman" pitchFamily="18" charset="0"/>
              </a:rPr>
              <a:t>diễn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ea typeface="Times New Roman" pitchFamily="18" charset="0"/>
              </a:rPr>
              <a:t>:     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ea typeface="Times New Roman" pitchFamily="18" charset="0"/>
              </a:rPr>
              <a:t>Jun Muto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r>
              <a:rPr lang="en-US" sz="16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Đạo</a:t>
            </a:r>
            <a:r>
              <a:rPr lang="en-US" sz="16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diễn</a:t>
            </a:r>
            <a:r>
              <a:rPr lang="en-US" sz="16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:   </a:t>
            </a:r>
            <a:r>
              <a:rPr lang="en-US" sz="16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NSƯT </a:t>
            </a:r>
            <a:r>
              <a:rPr lang="en-US" sz="16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Phạm</a:t>
            </a:r>
            <a:r>
              <a:rPr lang="en-US" sz="16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Thanh </a:t>
            </a:r>
            <a:r>
              <a:rPr lang="en-US" sz="16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Phong</a:t>
            </a:r>
            <a:r>
              <a:rPr lang="en-US" sz="16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en-US" sz="16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	       </a:t>
            </a:r>
            <a:r>
              <a:rPr lang="en-US" sz="16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Ayato</a:t>
            </a:r>
            <a:r>
              <a:rPr lang="en-US" sz="16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Matsuda </a:t>
            </a:r>
            <a:br>
              <a:rPr lang="en-US" sz="16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</a:br>
            <a:endParaRPr lang="en-US" sz="1600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6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Kịch</a:t>
            </a:r>
            <a:r>
              <a:rPr lang="en-US" sz="16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bản</a:t>
            </a:r>
            <a:r>
              <a:rPr lang="en-US" sz="16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:   </a:t>
            </a:r>
            <a:r>
              <a:rPr lang="en-US" sz="16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Junichiro</a:t>
            </a:r>
            <a:r>
              <a:rPr lang="en-US" sz="16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Taniguchi</a:t>
            </a:r>
          </a:p>
          <a:p>
            <a:endParaRPr lang="en-US" sz="1600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6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Âm</a:t>
            </a:r>
            <a:r>
              <a:rPr lang="en-US" sz="16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nhạc</a:t>
            </a:r>
            <a:r>
              <a:rPr lang="en-US" sz="16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:   </a:t>
            </a:r>
            <a:r>
              <a:rPr lang="en-US" sz="16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Koji Endo </a:t>
            </a:r>
          </a:p>
          <a:p>
            <a:endParaRPr lang="en-US" sz="1600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6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Cố</a:t>
            </a:r>
            <a:r>
              <a:rPr lang="en-US" sz="16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vấn</a:t>
            </a:r>
            <a:r>
              <a:rPr lang="en-US" sz="16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nghệ</a:t>
            </a:r>
            <a:r>
              <a:rPr lang="en-US" sz="16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thuật</a:t>
            </a:r>
            <a:r>
              <a:rPr lang="en-US" sz="16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n-US" sz="16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văn</a:t>
            </a:r>
            <a:r>
              <a:rPr lang="en-US" sz="16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16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: </a:t>
            </a:r>
          </a:p>
          <a:p>
            <a:r>
              <a:rPr lang="en-US" sz="16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NSND </a:t>
            </a:r>
            <a:r>
              <a:rPr lang="en-US" sz="16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Đặng</a:t>
            </a:r>
            <a:r>
              <a:rPr lang="en-US" sz="16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Nhật</a:t>
            </a:r>
            <a:r>
              <a:rPr lang="en-US" sz="16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Minh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</a:endParaRPr>
          </a:p>
          <a:p>
            <a:r>
              <a:rPr lang="en-US" sz="16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Phục</a:t>
            </a:r>
            <a:r>
              <a:rPr lang="en-US" sz="16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trang</a:t>
            </a:r>
            <a:r>
              <a:rPr lang="en-US" sz="16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:  </a:t>
            </a:r>
            <a:r>
              <a:rPr lang="en-US" sz="16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NSƯT Nguyễn </a:t>
            </a:r>
            <a:r>
              <a:rPr lang="en-US" sz="16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Thị</a:t>
            </a:r>
            <a:r>
              <a:rPr lang="en-US" sz="16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Thu </a:t>
            </a:r>
            <a:r>
              <a:rPr lang="en-US" sz="16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Hà</a:t>
            </a:r>
            <a:r>
              <a:rPr lang="en-US" sz="16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endParaRPr lang="en-US" sz="1600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6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Phụ</a:t>
            </a:r>
            <a:r>
              <a:rPr lang="en-US" sz="16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trách</a:t>
            </a:r>
            <a:r>
              <a:rPr lang="en-US" sz="16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mỹ</a:t>
            </a:r>
            <a:r>
              <a:rPr lang="en-US" sz="16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thuật</a:t>
            </a:r>
            <a:r>
              <a:rPr lang="en-US" sz="16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16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Masashi Shibata </a:t>
            </a:r>
          </a:p>
          <a:p>
            <a:endParaRPr lang="en-US" sz="1600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6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Thiết</a:t>
            </a:r>
            <a:r>
              <a:rPr lang="en-US" sz="16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kế</a:t>
            </a:r>
            <a:r>
              <a:rPr lang="en-US" sz="16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mỹ</a:t>
            </a:r>
            <a:r>
              <a:rPr lang="en-US" sz="16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thuật</a:t>
            </a:r>
            <a:r>
              <a:rPr lang="en-US" sz="16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:    </a:t>
            </a:r>
            <a:r>
              <a:rPr lang="en-US" sz="16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Morihiro</a:t>
            </a:r>
            <a:r>
              <a:rPr lang="en-US" sz="16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Miyazaki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</a:endParaRPr>
          </a:p>
          <a:p>
            <a:r>
              <a:rPr lang="en-US" sz="16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Cố</a:t>
            </a:r>
            <a:r>
              <a:rPr lang="en-US" sz="16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vấn</a:t>
            </a:r>
            <a:r>
              <a:rPr lang="en-US" sz="16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lịch</a:t>
            </a:r>
            <a:r>
              <a:rPr lang="en-US" sz="16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sử</a:t>
            </a:r>
            <a:r>
              <a:rPr lang="en-US" sz="16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:         </a:t>
            </a:r>
            <a:r>
              <a:rPr lang="en-US" sz="16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GS </a:t>
            </a:r>
            <a:r>
              <a:rPr lang="en-US" sz="16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Chương</a:t>
            </a:r>
            <a:r>
              <a:rPr lang="en-US" sz="16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Thâu</a:t>
            </a:r>
            <a:r>
              <a:rPr lang="en-US" sz="16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endParaRPr lang="en-US" sz="1600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6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Quay </a:t>
            </a:r>
            <a:r>
              <a:rPr lang="en-US" sz="16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phim</a:t>
            </a:r>
            <a:r>
              <a:rPr lang="en-US" sz="16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chính</a:t>
            </a:r>
            <a:r>
              <a:rPr lang="en-US" sz="16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:     </a:t>
            </a:r>
            <a:r>
              <a:rPr lang="en-US" sz="16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Nguyễn Mai </a:t>
            </a:r>
            <a:r>
              <a:rPr lang="en-US" sz="16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Hiền</a:t>
            </a:r>
            <a:r>
              <a:rPr lang="en-US" sz="16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endParaRPr lang="en-US" sz="1600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6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Giám</a:t>
            </a:r>
            <a:r>
              <a:rPr lang="en-US" sz="16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đốc</a:t>
            </a:r>
            <a:r>
              <a:rPr lang="en-US" sz="16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16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ảnh</a:t>
            </a:r>
            <a:r>
              <a:rPr lang="en-US" sz="16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:  </a:t>
            </a:r>
            <a:r>
              <a:rPr lang="en-US" sz="16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Tetsuro</a:t>
            </a:r>
            <a:r>
              <a:rPr lang="en-US" sz="16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Mori </a:t>
            </a:r>
          </a:p>
          <a:p>
            <a:endParaRPr lang="en-US" sz="1600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6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Họa</a:t>
            </a:r>
            <a:r>
              <a:rPr lang="en-US" sz="16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sỹ</a:t>
            </a:r>
            <a:r>
              <a:rPr lang="en-US" sz="16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:                      </a:t>
            </a:r>
            <a:r>
              <a:rPr lang="en-US" sz="16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Đặng</a:t>
            </a:r>
            <a:r>
              <a:rPr lang="en-US" sz="16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Trọng</a:t>
            </a:r>
            <a:r>
              <a:rPr lang="en-US" sz="16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Tuân</a:t>
            </a:r>
            <a:r>
              <a:rPr lang="en-US" sz="16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</a:endParaRPr>
          </a:p>
        </p:txBody>
      </p:sp>
      <p:pic>
        <p:nvPicPr>
          <p:cNvPr id="1026" name="Picture 2" descr="S:\N O   B A C K U P\User Documents\Hai-Marketing\scan000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810000" y="0"/>
            <a:ext cx="5334000" cy="51435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" presetID="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10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" grpId="0"/>
      <p:bldP spid="1028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BS logo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010400" y="5909380"/>
            <a:ext cx="1442046" cy="1920170"/>
          </a:xfrm>
          <a:prstGeom prst="rect">
            <a:avLst/>
          </a:prstGeom>
        </p:spPr>
      </p:pic>
      <p:sp>
        <p:nvSpPr>
          <p:cNvPr id="3" name="Subtitle 2"/>
          <p:cNvSpPr txBox="1">
            <a:spLocks/>
          </p:cNvSpPr>
          <p:nvPr/>
        </p:nvSpPr>
        <p:spPr>
          <a:xfrm>
            <a:off x="304800" y="3257550"/>
            <a:ext cx="8458200" cy="1447800"/>
          </a:xfrm>
          <a:prstGeom prst="rect">
            <a:avLst/>
          </a:prstGeom>
        </p:spPr>
        <p:txBody>
          <a:bodyPr vert="horz" lIns="70327" tIns="35163" rIns="70327" bIns="35163" rtlCol="0">
            <a:noAutofit/>
          </a:bodyPr>
          <a:lstStyle/>
          <a:p>
            <a:pPr marL="263726" lvl="0" indent="-263726" algn="just">
              <a:lnSpc>
                <a:spcPct val="120000"/>
              </a:lnSpc>
              <a:spcBef>
                <a:spcPts val="1800"/>
              </a:spcBef>
              <a:spcAft>
                <a:spcPts val="1800"/>
              </a:spcAft>
            </a:pPr>
            <a:r>
              <a:rPr lang="it-IT" sz="1500" b="1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it-IT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Dự án hợp tác đầu tiên giữa Đài truyền hình quốc gia Việt Nam VTV và Đài truyền hình TBS Nhật Bản nhân kỷ niệm 40 năm Quan hệ Việt Nam – Nhật Bản 1973-2013.</a:t>
            </a:r>
            <a:endParaRPr kumimoji="0" lang="en-US" sz="2400" b="1" i="0" u="none" strike="noStrike" kern="1200" cap="none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VTV logo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09068" y="6153150"/>
            <a:ext cx="2667532" cy="1333766"/>
          </a:xfrm>
          <a:prstGeom prst="rect">
            <a:avLst/>
          </a:prstGeom>
        </p:spPr>
      </p:pic>
      <p:pic>
        <p:nvPicPr>
          <p:cNvPr id="23558" name="Picture 6" descr="http://duhocnhatban-nhanphu.com.vn/resources/upload/logo%2040%20nam%20quan%20he%20ngoai%20giao%20viet%20nam%20nhat%20ban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302000" y="742950"/>
            <a:ext cx="2946400" cy="176784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431 -0.08426 C -0.31545 -0.14105 -0.40833 -0.19784 -0.37309 -0.34136 C -0.33837 -0.48519 -0.1783 -0.71482 -0.01667 -0.94445 " pathEditMode="fixed" rAng="0" ptsTypes="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" y="-43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979 -0.1071 C 0.21823 -0.17068 0.36701 -0.23395 0.35521 -0.37593 C 0.3434 -0.5179 0.17187 -0.73858 0.00035 -0.95895 " pathEditMode="relative" rAng="0" ptsTypes="aaA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" y="-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5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1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09600" y="3188553"/>
            <a:ext cx="7924800" cy="830997"/>
          </a:xfrm>
          <a:prstGeom prst="rect">
            <a:avLst/>
          </a:prstGeom>
          <a:solidFill>
            <a:schemeClr val="accent2">
              <a:lumMod val="20000"/>
              <a:lumOff val="80000"/>
              <a:alpha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đoàn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Dai-ichi Life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hân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hạnh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nhà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tài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trợ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chính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bộ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phim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“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Cộng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Sự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- The Partner”</a:t>
            </a:r>
            <a:endParaRPr lang="en-US" sz="24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Logo DLVN_Slogan EN.jpg"/>
          <p:cNvPicPr>
            <a:picLocks noChangeAspect="1"/>
          </p:cNvPicPr>
          <p:nvPr/>
        </p:nvPicPr>
        <p:blipFill>
          <a:blip r:embed="rId4" cstate="screen">
            <a:lum bright="-3000" contrast="10000"/>
          </a:blip>
          <a:stretch>
            <a:fillRect/>
          </a:stretch>
        </p:blipFill>
        <p:spPr>
          <a:xfrm>
            <a:off x="2514600" y="1200150"/>
            <a:ext cx="4546783" cy="19812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</p:pic>
    </p:spTree>
  </p:cSld>
  <p:clrMapOvr>
    <a:masterClrMapping/>
  </p:clrMapOvr>
  <p:transition spd="slow"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333750"/>
            <a:ext cx="7162800" cy="1200329"/>
          </a:xfrm>
          <a:prstGeom prst="rect">
            <a:avLst/>
          </a:prstGeom>
          <a:solidFill>
            <a:schemeClr val="accent2">
              <a:lumMod val="20000"/>
              <a:lumOff val="80000"/>
              <a:alpha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Bộ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phim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phát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sóng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lần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đầu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tiên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kênh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VTV1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lúc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20:00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ngày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29.9.2013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clip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quảng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cáo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đoàn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Dai-ichi Life</a:t>
            </a:r>
            <a:endParaRPr lang="en-US" sz="24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3333750"/>
            <a:ext cx="6781800" cy="1200329"/>
          </a:xfrm>
          <a:prstGeom prst="rect">
            <a:avLst/>
          </a:prstGeom>
          <a:solidFill>
            <a:schemeClr val="accent2">
              <a:lumMod val="20000"/>
              <a:lumOff val="80000"/>
              <a:alpha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Trân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trọng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kính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mời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quý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khách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toàn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nhân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anh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chị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tư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vấn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tài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chính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đón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en-US" sz="24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810000" y="895350"/>
            <a:ext cx="3962400" cy="2677656"/>
          </a:xfrm>
          <a:prstGeom prst="rect">
            <a:avLst/>
          </a:prstGeom>
          <a:solidFill>
            <a:schemeClr val="accent2">
              <a:lumMod val="20000"/>
              <a:lumOff val="80000"/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it-IT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Câu chuyện của 100 năm trước rất sống động và chân thật về tình bạn tri kỷ giữa hai con người từ 2 quốc gia: chí sĩ yêu nước Phan Bội Châu và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bác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sỹ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Asaba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Sakitaro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en-US" sz="24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ages925780_Cong_su.jpg"/>
          <p:cNvPicPr>
            <a:picLocks noGrp="1" noChangeAspect="1"/>
          </p:cNvPicPr>
          <p:nvPr>
            <p:ph idx="1"/>
          </p:nvPr>
        </p:nvPicPr>
        <p:blipFill>
          <a:blip r:embed="rId4" cstate="screen"/>
          <a:stretch>
            <a:fillRect/>
          </a:stretch>
        </p:blipFill>
        <p:spPr>
          <a:xfrm>
            <a:off x="0" y="2549461"/>
            <a:ext cx="3886200" cy="2594039"/>
          </a:xfrm>
        </p:spPr>
      </p:pic>
      <p:pic>
        <p:nvPicPr>
          <p:cNvPr id="11" name="Picture 10" descr="17-Congsu3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0" y="-1"/>
            <a:ext cx="3886200" cy="2584323"/>
          </a:xfrm>
          <a:prstGeom prst="rect">
            <a:avLst/>
          </a:prstGeom>
        </p:spPr>
      </p:pic>
      <p:pic>
        <p:nvPicPr>
          <p:cNvPr id="12" name="Picture 11" descr="20130917101420-e3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3124200" y="0"/>
            <a:ext cx="3286125" cy="2190750"/>
          </a:xfrm>
          <a:prstGeom prst="rect">
            <a:avLst/>
          </a:prstGeom>
        </p:spPr>
      </p:pic>
      <p:pic>
        <p:nvPicPr>
          <p:cNvPr id="6" name="Picture 5" descr="nguoi-cong-su-2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5833241" y="-9525"/>
            <a:ext cx="3310759" cy="22002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86200" y="2190750"/>
            <a:ext cx="5257800" cy="2952750"/>
          </a:xfrm>
          <a:prstGeom prst="rect">
            <a:avLst/>
          </a:prstGeom>
          <a:solidFill>
            <a:schemeClr val="accent2">
              <a:lumMod val="20000"/>
              <a:lumOff val="80000"/>
              <a:alpha val="75000"/>
            </a:schemeClr>
          </a:solidFill>
        </p:spPr>
        <p:txBody>
          <a:bodyPr wrap="square" lIns="180000" rIns="180000" rtlCol="0">
            <a:noAutofit/>
          </a:bodyPr>
          <a:lstStyle/>
          <a:p>
            <a:pPr algn="just"/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Phim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tái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dựng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thời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gian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hoạt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Phan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Bội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Châu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Nhật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Bản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Tại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đây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ông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sự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giúp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đỡ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chân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bác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sỹ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Asaba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Sakitaro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cao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cả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sâu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sắc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rất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chân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vượt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lên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cả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giới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hạn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ngôn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ngữ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khác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biệt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văn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hóa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dirty="0"/>
          </a:p>
        </p:txBody>
      </p:sp>
    </p:spTree>
  </p:cSld>
  <p:clrMapOvr>
    <a:masterClrMapping/>
  </p:clrMapOvr>
  <p:transition spd="slow"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0771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4419600" y="1"/>
            <a:ext cx="4724400" cy="2876550"/>
          </a:xfrm>
        </p:spPr>
      </p:pic>
      <p:pic>
        <p:nvPicPr>
          <p:cNvPr id="5" name="Picture 4" descr="1697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0"/>
            <a:ext cx="4437466" cy="287655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876550"/>
            <a:ext cx="9144000" cy="2266950"/>
          </a:xfrm>
          <a:prstGeom prst="rect">
            <a:avLst/>
          </a:prstGeom>
          <a:solidFill>
            <a:schemeClr val="accent2">
              <a:lumMod val="20000"/>
              <a:lumOff val="80000"/>
              <a:alpha val="75000"/>
            </a:schemeClr>
          </a:solidFill>
        </p:spPr>
        <p:txBody>
          <a:bodyPr wrap="square" lIns="360000" rIns="360000">
            <a:noAutofit/>
          </a:bodyPr>
          <a:lstStyle/>
          <a:p>
            <a:pPr algn="ctr"/>
            <a:endParaRPr lang="en-US" sz="2400" b="1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Bộ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phim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“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Cộng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Sự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-The Partner”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dàn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dựng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sản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xuất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bởi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ê-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kíp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bao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gồm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ưu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tú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VTV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TBS.</a:t>
            </a:r>
          </a:p>
          <a:p>
            <a:endParaRPr lang="en-US" sz="24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0771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4419600" y="1"/>
            <a:ext cx="4724400" cy="2876550"/>
          </a:xfrm>
        </p:spPr>
      </p:pic>
      <p:pic>
        <p:nvPicPr>
          <p:cNvPr id="5" name="Picture 4" descr="1697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0"/>
            <a:ext cx="4437466" cy="287655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876550"/>
            <a:ext cx="9144000" cy="2266950"/>
          </a:xfrm>
          <a:prstGeom prst="rect">
            <a:avLst/>
          </a:prstGeom>
          <a:solidFill>
            <a:schemeClr val="accent2">
              <a:lumMod val="20000"/>
              <a:lumOff val="80000"/>
              <a:alpha val="75000"/>
            </a:schemeClr>
          </a:solidFill>
        </p:spPr>
        <p:txBody>
          <a:bodyPr wrap="square" lIns="360000" rIns="360000">
            <a:noAutofit/>
          </a:bodyPr>
          <a:lstStyle/>
          <a:p>
            <a:pPr algn="ctr"/>
            <a:endParaRPr lang="en-US" sz="2400" b="1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Phim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phát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sóng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lần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đầu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tiên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kênh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VTV1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lúc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20:00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ngày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29.9.2013</a:t>
            </a:r>
            <a:endParaRPr lang="en-US" sz="2400" b="1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clip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quảng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cáo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đoàn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Dai-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ichi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Life. </a:t>
            </a:r>
          </a:p>
        </p:txBody>
      </p:sp>
    </p:spTree>
  </p:cSld>
  <p:clrMapOvr>
    <a:masterClrMapping/>
  </p:clrMapOvr>
  <p:transition spd="slow"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3701988" y="1127464"/>
            <a:ext cx="5086905" cy="2272684"/>
          </a:xfrm>
          <a:custGeom>
            <a:avLst/>
            <a:gdLst>
              <a:gd name="connsiteX0" fmla="*/ 0 w 5086905"/>
              <a:gd name="connsiteY0" fmla="*/ 2263806 h 2272684"/>
              <a:gd name="connsiteX1" fmla="*/ 106532 w 5086905"/>
              <a:gd name="connsiteY1" fmla="*/ 497150 h 2272684"/>
              <a:gd name="connsiteX2" fmla="*/ 1020932 w 5086905"/>
              <a:gd name="connsiteY2" fmla="*/ 8878 h 2272684"/>
              <a:gd name="connsiteX3" fmla="*/ 5086905 w 5086905"/>
              <a:gd name="connsiteY3" fmla="*/ 0 h 2272684"/>
              <a:gd name="connsiteX4" fmla="*/ 4012707 w 5086905"/>
              <a:gd name="connsiteY4" fmla="*/ 692458 h 2272684"/>
              <a:gd name="connsiteX5" fmla="*/ 3941686 w 5086905"/>
              <a:gd name="connsiteY5" fmla="*/ 2272684 h 2272684"/>
              <a:gd name="connsiteX6" fmla="*/ 0 w 5086905"/>
              <a:gd name="connsiteY6" fmla="*/ 2263806 h 2272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86905" h="2272684">
                <a:moveTo>
                  <a:pt x="0" y="2263806"/>
                </a:moveTo>
                <a:lnTo>
                  <a:pt x="106532" y="497150"/>
                </a:lnTo>
                <a:lnTo>
                  <a:pt x="1020932" y="8878"/>
                </a:lnTo>
                <a:lnTo>
                  <a:pt x="5086905" y="0"/>
                </a:lnTo>
                <a:lnTo>
                  <a:pt x="4012707" y="692458"/>
                </a:lnTo>
                <a:lnTo>
                  <a:pt x="3941686" y="2272684"/>
                </a:lnTo>
                <a:lnTo>
                  <a:pt x="0" y="2263806"/>
                </a:lnTo>
                <a:close/>
              </a:path>
            </a:pathLst>
          </a:cu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Content Placeholder 3" descr="Character relationship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4909420" y="0"/>
            <a:ext cx="4234580" cy="5143500"/>
          </a:xfrm>
        </p:spPr>
      </p:pic>
      <p:sp>
        <p:nvSpPr>
          <p:cNvPr id="6" name="Rectangle 5"/>
          <p:cNvSpPr/>
          <p:nvPr/>
        </p:nvSpPr>
        <p:spPr>
          <a:xfrm>
            <a:off x="12700" y="3257550"/>
            <a:ext cx="4876800" cy="1219200"/>
          </a:xfrm>
          <a:prstGeom prst="rect">
            <a:avLst/>
          </a:prstGeom>
          <a:solidFill>
            <a:schemeClr val="accent2">
              <a:lumMod val="20000"/>
              <a:lumOff val="80000"/>
              <a:alpha val="80000"/>
            </a:schemeClr>
          </a:solidFill>
        </p:spPr>
        <p:txBody>
          <a:bodyPr wrap="square" lIns="360000" rIns="360000">
            <a:noAutofit/>
          </a:bodyPr>
          <a:lstStyle/>
          <a:p>
            <a:pPr algn="ctr"/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Bộ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phim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quy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tụ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dàn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diễn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xuất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sắc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Việt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Nam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Nhật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Bản</a:t>
            </a:r>
            <a:endParaRPr lang="en-US" sz="24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Noriyuki Higashiyama.jpe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019800" y="565150"/>
            <a:ext cx="1652055" cy="2412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495800" y="3364290"/>
            <a:ext cx="4419600" cy="1569660"/>
          </a:xfrm>
          <a:prstGeom prst="rect">
            <a:avLst/>
          </a:prstGeom>
          <a:solidFill>
            <a:schemeClr val="accent2">
              <a:lumMod val="20000"/>
              <a:lumOff val="80000"/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Nam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diễn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đầu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làng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giải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trí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Nhật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Bản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u="sng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Noriyuki Higashiyama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đảm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nhận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vai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diễn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</p:spTree>
  </p:cSld>
  <p:clrMapOvr>
    <a:masterClrMapping/>
  </p:clrMapOvr>
  <p:transition spd="slow"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Noriyuki Higashiyama.jpe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019800" y="566150"/>
            <a:ext cx="1652055" cy="2412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343400" y="3223558"/>
            <a:ext cx="4800600" cy="1938992"/>
          </a:xfrm>
          <a:prstGeom prst="rect">
            <a:avLst/>
          </a:prstGeom>
          <a:solidFill>
            <a:schemeClr val="accent2">
              <a:lumMod val="20000"/>
              <a:lumOff val="80000"/>
              <a:alpha val="75000"/>
            </a:schemeClr>
          </a:solidFill>
        </p:spPr>
        <p:txBody>
          <a:bodyPr wrap="square" rtlCol="0">
            <a:spAutoFit/>
          </a:bodyPr>
          <a:lstStyle/>
          <a:p>
            <a:pPr lvl="0" algn="just"/>
            <a:r>
              <a:rPr lang="en-US" sz="2400" b="1" u="sng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Doanh</a:t>
            </a:r>
            <a:r>
              <a:rPr lang="en-US" sz="2400" b="1" u="sng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u="sng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nhân</a:t>
            </a:r>
            <a:r>
              <a:rPr lang="en-US" sz="2400" b="1" u="sng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Tetsuya Suzuki</a:t>
            </a:r>
          </a:p>
          <a:p>
            <a:pPr lvl="0" algn="just"/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đang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Việt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Nam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chuyện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Phan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Bội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Châu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bác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sĩ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Asaba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Sakitaro</a:t>
            </a:r>
            <a:endParaRPr lang="en-US" sz="2400" b="1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507F2E5CEC2CA4D844C464844880EED" ma:contentTypeVersion="16" ma:contentTypeDescription="Create a new document." ma:contentTypeScope="" ma:versionID="28815f9e4ce9c485bd00693f3ee8b6e0">
  <xsd:schema xmlns:xsd="http://www.w3.org/2001/XMLSchema" xmlns:xs="http://www.w3.org/2001/XMLSchema" xmlns:p="http://schemas.microsoft.com/office/2006/metadata/properties" xmlns:ns2="820ea812-d049-4366-b6d8-5a9ef2e21975" xmlns:ns3="778740a3-f864-492e-b2ca-6cd3bb1ffe70" targetNamespace="http://schemas.microsoft.com/office/2006/metadata/properties" ma:root="true" ma:fieldsID="f7af59453d9db73ff14194a7cbdc54bd" ns2:_="" ns3:_="">
    <xsd:import namespace="820ea812-d049-4366-b6d8-5a9ef2e21975"/>
    <xsd:import namespace="778740a3-f864-492e-b2ca-6cd3bb1ffe7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Contentapprove" minOccurs="0"/>
                <xsd:element ref="ns2:DLVN" minOccurs="0"/>
                <xsd:element ref="ns2:DLVN0" minOccurs="0"/>
                <xsd:element ref="ns2:MediaServiceDateTake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0ea812-d049-4366-b6d8-5a9ef2e219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0b71a908-9dae-4f72-9424-e8ff7903fbc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Contentapprove" ma:index="18" nillable="true" ma:displayName="Content approve" ma:description="DLVN duyệt content " ma:format="Dropdown" ma:hidden="true" ma:internalName="Contentapprove" ma:readOnly="false">
      <xsd:simpleType>
        <xsd:restriction base="dms:Choice">
          <xsd:enumeration value="Duyệt"/>
          <xsd:enumeration value="Revising"/>
          <xsd:enumeration value="Pending"/>
        </xsd:restriction>
      </xsd:simpleType>
    </xsd:element>
    <xsd:element name="DLVN" ma:index="19" nillable="true" ma:displayName="PIC" ma:format="Dropdown" ma:hidden="true" ma:list="UserInfo" ma:SharePointGroup="0" ma:internalName="DLVN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LVN0" ma:index="20" nillable="true" ma:displayName="DLVN " ma:format="Dropdown" ma:hidden="true" ma:internalName="DLVN0" ma:readOnly="false">
      <xsd:simpleType>
        <xsd:restriction base="dms:Choice">
          <xsd:enumeration value="Confirmed"/>
          <xsd:enumeration value="Revised"/>
          <xsd:enumeration value="Others"/>
        </xsd:restriction>
      </xsd:simple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8740a3-f864-492e-b2ca-6cd3bb1ffe7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hidden="true" ma:internalName="SharedWithDetails" ma:readOnly="true">
      <xsd:simpleType>
        <xsd:restriction base="dms:Note"/>
      </xsd:simpleType>
    </xsd:element>
    <xsd:element name="TaxCatchAll" ma:index="14" nillable="true" ma:displayName="Taxonomy Catch All Column" ma:hidden="true" ma:list="{654f8356-990d-4e8b-ae39-873e132ad214}" ma:internalName="TaxCatchAll" ma:readOnly="false" ma:showField="CatchAllData" ma:web="778740a3-f864-492e-b2ca-6cd3bb1ffe7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LVN0 xmlns="820ea812-d049-4366-b6d8-5a9ef2e21975" xsi:nil="true"/>
    <DLVN xmlns="820ea812-d049-4366-b6d8-5a9ef2e21975">
      <UserInfo>
        <DisplayName/>
        <AccountId xsi:nil="true"/>
        <AccountType/>
      </UserInfo>
    </DLVN>
    <lcf76f155ced4ddcb4097134ff3c332f xmlns="820ea812-d049-4366-b6d8-5a9ef2e21975">
      <Terms xmlns="http://schemas.microsoft.com/office/infopath/2007/PartnerControls"/>
    </lcf76f155ced4ddcb4097134ff3c332f>
    <TaxCatchAll xmlns="778740a3-f864-492e-b2ca-6cd3bb1ffe70" xsi:nil="true"/>
    <Contentapprove xmlns="820ea812-d049-4366-b6d8-5a9ef2e21975" xsi:nil="true"/>
  </documentManagement>
</p:properties>
</file>

<file path=customXml/itemProps1.xml><?xml version="1.0" encoding="utf-8"?>
<ds:datastoreItem xmlns:ds="http://schemas.openxmlformats.org/officeDocument/2006/customXml" ds:itemID="{8A80A551-B5F5-4169-AB4A-9A97EAA20BC4}"/>
</file>

<file path=customXml/itemProps2.xml><?xml version="1.0" encoding="utf-8"?>
<ds:datastoreItem xmlns:ds="http://schemas.openxmlformats.org/officeDocument/2006/customXml" ds:itemID="{78301513-AC03-415B-82C7-F749C63496F7}"/>
</file>

<file path=customXml/itemProps3.xml><?xml version="1.0" encoding="utf-8"?>
<ds:datastoreItem xmlns:ds="http://schemas.openxmlformats.org/officeDocument/2006/customXml" ds:itemID="{68AC76E4-DA3D-4CFD-BE32-8AFF4D077CC7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478</TotalTime>
  <Words>531</Words>
  <Application>Microsoft Office PowerPoint</Application>
  <PresentationFormat>On-screen Show (16:9)</PresentationFormat>
  <Paragraphs>57</Paragraphs>
  <Slides>22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>DLVN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marketing-intern</dc:creator>
  <cp:lastModifiedBy>lth.son</cp:lastModifiedBy>
  <cp:revision>58</cp:revision>
  <dcterms:created xsi:type="dcterms:W3CDTF">2013-09-20T02:50:13Z</dcterms:created>
  <dcterms:modified xsi:type="dcterms:W3CDTF">2013-09-24T03:00:38Z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0x0101001507F2E5CEC2CA4D844C464844880EED</vt:lpwstr>
  </property>
</Properties>
</file>